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1" r:id="rId1"/>
  </p:sldMasterIdLst>
  <p:notesMasterIdLst>
    <p:notesMasterId r:id="rId18"/>
  </p:notesMasterIdLst>
  <p:handoutMasterIdLst>
    <p:handoutMasterId r:id="rId19"/>
  </p:handoutMasterIdLst>
  <p:sldIdLst>
    <p:sldId id="302" r:id="rId2"/>
    <p:sldId id="311" r:id="rId3"/>
    <p:sldId id="303" r:id="rId4"/>
    <p:sldId id="313" r:id="rId5"/>
    <p:sldId id="319" r:id="rId6"/>
    <p:sldId id="317" r:id="rId7"/>
    <p:sldId id="320" r:id="rId8"/>
    <p:sldId id="328" r:id="rId9"/>
    <p:sldId id="325" r:id="rId10"/>
    <p:sldId id="326" r:id="rId11"/>
    <p:sldId id="329" r:id="rId12"/>
    <p:sldId id="321" r:id="rId13"/>
    <p:sldId id="330" r:id="rId14"/>
    <p:sldId id="327" r:id="rId15"/>
    <p:sldId id="331" r:id="rId16"/>
    <p:sldId id="316" r:id="rId17"/>
  </p:sldIdLst>
  <p:sldSz cx="9144000" cy="6858000" type="screen4x3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BB"/>
    <a:srgbClr val="00C7B1"/>
    <a:srgbClr val="828383"/>
    <a:srgbClr val="666666"/>
    <a:srgbClr val="4DC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8"/>
    <p:restoredTop sz="95827"/>
  </p:normalViewPr>
  <p:slideViewPr>
    <p:cSldViewPr snapToGrid="0" snapToObjects="1">
      <p:cViewPr varScale="1">
        <p:scale>
          <a:sx n="116" d="100"/>
          <a:sy n="116" d="100"/>
        </p:scale>
        <p:origin x="1320" y="114"/>
      </p:cViewPr>
      <p:guideLst/>
    </p:cSldViewPr>
  </p:slideViewPr>
  <p:outlineViewPr>
    <p:cViewPr>
      <p:scale>
        <a:sx n="33" d="100"/>
        <a:sy n="33" d="100"/>
      </p:scale>
      <p:origin x="0" y="-6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D33A1-6D17-2C4C-B4C2-C83DB37352CC}" type="datetimeFigureOut">
              <a:rPr lang="en-US" smtClean="0">
                <a:latin typeface="Arial" charset="0"/>
              </a:rPr>
              <a:t>1/26/2017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9171E-5108-1245-8B63-E8B205C9AF87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42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fld id="{5B96CA4F-2197-CC40-B4FC-798A937A9DC6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02322656-8894-1544-92AA-01B3CF5E6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5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38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857"/>
            <a:ext cx="9141712" cy="6856284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776" y="3968497"/>
            <a:ext cx="4978908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100" b="0" i="0">
                <a:solidFill>
                  <a:srgbClr val="828383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 smtClean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472"/>
            <a:ext cx="4978908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18" y="5366672"/>
            <a:ext cx="6810538" cy="97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2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2" y="2189263"/>
            <a:ext cx="3001899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3398729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</a:t>
            </a:r>
            <a:r>
              <a:rPr lang="en-US" smtClean="0"/>
              <a:t>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35974" y="1049311"/>
            <a:ext cx="5308027" cy="29500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3835973" y="3998296"/>
            <a:ext cx="270189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5817" y="3998296"/>
            <a:ext cx="2618184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71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1049311"/>
            <a:ext cx="9144000" cy="58118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519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B5ACFAF-F0CC-49A7-A758-C47492135013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7E5AD11-A6F2-4D62-AB26-D253BDA6C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49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858"/>
            <a:ext cx="9141713" cy="6856285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776" y="3968497"/>
            <a:ext cx="4978908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100" b="0" i="0">
                <a:solidFill>
                  <a:schemeClr val="bg1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 smtClean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472"/>
            <a:ext cx="4978908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18" y="5366672"/>
            <a:ext cx="6810538" cy="97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79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8"/>
            <a:ext cx="9141712" cy="685628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663"/>
            <a:ext cx="4978908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3970337"/>
            <a:ext cx="4978908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100" b="0" baseline="0">
                <a:solidFill>
                  <a:srgbClr val="828383"/>
                </a:solidFill>
                <a:latin typeface="+mj-lt"/>
                <a:ea typeface="Georgia" charset="0"/>
                <a:cs typeface="Georg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4" y="56223"/>
            <a:ext cx="5839533" cy="83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"/>
            <a:ext cx="9141712" cy="685628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663"/>
            <a:ext cx="4978908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3970337"/>
            <a:ext cx="4978908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100" b="0" baseline="0">
                <a:solidFill>
                  <a:schemeClr val="bg1"/>
                </a:solidFill>
                <a:latin typeface="+mj-lt"/>
                <a:ea typeface="Georgia" charset="0"/>
                <a:cs typeface="Georg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4" y="56223"/>
            <a:ext cx="5839533" cy="83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9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1" y="2189264"/>
            <a:ext cx="4802124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25196" y="2185417"/>
            <a:ext cx="3134815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771900" y="2185417"/>
            <a:ext cx="3134815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vitae dolor </a:t>
            </a:r>
            <a:r>
              <a:rPr lang="en-US" dirty="0" err="1" smtClean="0"/>
              <a:t>euismod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. In </a:t>
            </a:r>
            <a:r>
              <a:rPr lang="en-US" dirty="0" err="1" smtClean="0"/>
              <a:t>ornare</a:t>
            </a:r>
            <a:r>
              <a:rPr lang="en-US" dirty="0" smtClean="0"/>
              <a:t> convallis </a:t>
            </a:r>
            <a:r>
              <a:rPr lang="en-US" dirty="0" err="1" smtClean="0"/>
              <a:t>velit</a:t>
            </a:r>
            <a:r>
              <a:rPr lang="en-US" dirty="0" smtClean="0"/>
              <a:t> vitae cursus. Integer </a:t>
            </a:r>
            <a:r>
              <a:rPr lang="en-US" dirty="0" err="1" smtClean="0"/>
              <a:t>egestas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mi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habitant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senectus</a:t>
            </a:r>
            <a:r>
              <a:rPr lang="en-US" dirty="0" smtClean="0"/>
              <a:t> et </a:t>
            </a:r>
            <a:r>
              <a:rPr lang="en-US" dirty="0" err="1" smtClean="0"/>
              <a:t>netus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</a:t>
            </a:r>
          </a:p>
        </p:txBody>
      </p:sp>
      <p:sp>
        <p:nvSpPr>
          <p:cNvPr id="6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5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25196" y="2185417"/>
            <a:ext cx="6418318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342900" marR="0" indent="-30480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1500" b="0" i="0" spc="-38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Quisque</a:t>
            </a:r>
            <a:r>
              <a:rPr lang="en-US" dirty="0" smtClean="0"/>
              <a:t> ac </a:t>
            </a:r>
            <a:r>
              <a:rPr lang="en-US" dirty="0" err="1" smtClean="0"/>
              <a:t>orci</a:t>
            </a:r>
            <a:r>
              <a:rPr lang="en-US" dirty="0" smtClean="0"/>
              <a:t> in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justo</a:t>
            </a:r>
            <a:r>
              <a:rPr lang="en-US" dirty="0" smtClean="0"/>
              <a:t> et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ex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ac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Duis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Justo et neque odio facilisis turpis </a:t>
            </a:r>
            <a:r>
              <a:rPr lang="en-US" dirty="0" err="1" smtClean="0"/>
              <a:t>sodales</a:t>
            </a:r>
            <a:r>
              <a:rPr lang="en-US" dirty="0" smtClean="0"/>
              <a:t> placerat.</a:t>
            </a:r>
          </a:p>
        </p:txBody>
      </p:sp>
      <p:sp>
        <p:nvSpPr>
          <p:cNvPr id="6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0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25197" y="2185416"/>
            <a:ext cx="7259240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25"/>
              </a:lnSpc>
              <a:buClr>
                <a:srgbClr val="005BBB"/>
              </a:buClr>
              <a:buFontTx/>
              <a:buNone/>
              <a:defRPr sz="1275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552450" indent="-209550">
              <a:lnSpc>
                <a:spcPts val="1725"/>
              </a:lnSpc>
              <a:buClr>
                <a:srgbClr val="005BBB"/>
              </a:buClr>
              <a:buFont typeface="Arial" charset="0"/>
              <a:buChar char="•"/>
              <a:tabLst/>
              <a:defRPr sz="150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marR="0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857250" algn="l"/>
              </a:tabLst>
              <a:defRPr sz="150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</a:t>
            </a:r>
          </a:p>
          <a:p>
            <a:pPr lvl="1"/>
            <a:r>
              <a:rPr lang="en-US" dirty="0" smtClean="0"/>
              <a:t>Second level text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 </a:t>
            </a:r>
          </a:p>
          <a:p>
            <a:pPr lvl="2"/>
            <a:r>
              <a:rPr lang="en-US" dirty="0" smtClean="0"/>
              <a:t>Third level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12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2" y="2189263"/>
            <a:ext cx="3001899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3398729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23924" y="1049311"/>
            <a:ext cx="5320076" cy="58118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0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01479" y="0"/>
            <a:ext cx="87720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1800" dirty="0" smtClean="0">
                <a:latin typeface="Arial" charset="0"/>
              </a:rPr>
              <a:t>‘-</a:t>
            </a:r>
            <a:endParaRPr lang="en-US" sz="1800" dirty="0">
              <a:latin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534334" y="1023930"/>
            <a:ext cx="6418317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36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1534334" y="2555889"/>
            <a:ext cx="6418317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7"/>
            <a:ext cx="9141713" cy="6856284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25196" y="2320111"/>
            <a:ext cx="7886700" cy="381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7546663" y="6240989"/>
            <a:ext cx="544068" cy="534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200" b="1" smtClean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200" b="1" dirty="0">
              <a:solidFill>
                <a:srgbClr val="82838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4" y="56223"/>
            <a:ext cx="5839533" cy="83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3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896" r:id="rId2"/>
    <p:sldLayoutId id="2147483894" r:id="rId3"/>
    <p:sldLayoutId id="2147483909" r:id="rId4"/>
    <p:sldLayoutId id="2147483895" r:id="rId5"/>
    <p:sldLayoutId id="2147483897" r:id="rId6"/>
    <p:sldLayoutId id="2147483907" r:id="rId7"/>
    <p:sldLayoutId id="2147483898" r:id="rId8"/>
    <p:sldLayoutId id="2147483900" r:id="rId9"/>
    <p:sldLayoutId id="2147483906" r:id="rId10"/>
    <p:sldLayoutId id="2147483902" r:id="rId11"/>
    <p:sldLayoutId id="214748391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b="0" kern="1200">
          <a:solidFill>
            <a:schemeClr val="tx2"/>
          </a:solidFill>
          <a:latin typeface="+mj-lt"/>
          <a:ea typeface="Georgia" charset="0"/>
          <a:cs typeface="Georgi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5BBB"/>
        </a:buClr>
        <a:buFont typeface="Arial" panose="020B0604020202020204" pitchFamily="34" charset="0"/>
        <a:buChar char="•"/>
        <a:defRPr sz="1500" kern="1200" baseline="0">
          <a:solidFill>
            <a:srgbClr val="828383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500" kern="1200" baseline="0">
          <a:solidFill>
            <a:srgbClr val="828383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LucidaGrande" charset="0"/>
        <a:buChar char="-"/>
        <a:defRPr sz="1350" kern="1200" baseline="0">
          <a:solidFill>
            <a:srgbClr val="828383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80" userDrawn="1">
          <p15:clr>
            <a:srgbClr val="F26B43"/>
          </p15:clr>
        </p15:guide>
        <p15:guide id="2" pos="312" userDrawn="1">
          <p15:clr>
            <a:srgbClr val="F26B43"/>
          </p15:clr>
        </p15:guide>
        <p15:guide id="3" orient="horz" pos="4016" userDrawn="1">
          <p15:clr>
            <a:srgbClr val="F26B43"/>
          </p15:clr>
        </p15:guide>
        <p15:guide id="4" pos="5544" userDrawn="1">
          <p15:clr>
            <a:srgbClr val="F26B43"/>
          </p15:clr>
        </p15:guide>
        <p15:guide id="5" pos="216" userDrawn="1">
          <p15:clr>
            <a:srgbClr val="F26B43"/>
          </p15:clr>
        </p15:guide>
        <p15:guide id="6" pos="3348" userDrawn="1">
          <p15:clr>
            <a:srgbClr val="F26B43"/>
          </p15:clr>
        </p15:guide>
        <p15:guide id="7" pos="3528" userDrawn="1">
          <p15:clr>
            <a:srgbClr val="F26B43"/>
          </p15:clr>
        </p15:guide>
        <p15:guide id="8" pos="3384" userDrawn="1">
          <p15:clr>
            <a:srgbClr val="F26B43"/>
          </p15:clr>
        </p15:guide>
        <p15:guide id="9" orient="horz" pos="1848" userDrawn="1">
          <p15:clr>
            <a:srgbClr val="F26B43"/>
          </p15:clr>
        </p15:guide>
        <p15:guide id="10" orient="horz" pos="1896" userDrawn="1">
          <p15:clr>
            <a:srgbClr val="F26B43"/>
          </p15:clr>
        </p15:guide>
        <p15:guide id="11" orient="horz" pos="2880" userDrawn="1">
          <p15:clr>
            <a:srgbClr val="F26B43"/>
          </p15:clr>
        </p15:guide>
        <p15:guide id="12" orient="horz" pos="28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6393" y="3648259"/>
            <a:ext cx="6488463" cy="1650381"/>
          </a:xfrm>
        </p:spPr>
        <p:txBody>
          <a:bodyPr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333399"/>
                </a:solidFill>
                <a:latin typeface="Trebuchet MS" panose="020B0603020202020204" pitchFamily="34" charset="0"/>
                <a:ea typeface="ＭＳ Ｐゴシック" pitchFamily="-123" charset="-128"/>
              </a:rPr>
              <a:t>December 14, 2016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333399"/>
                </a:solidFill>
                <a:latin typeface="Trebuchet MS" panose="020B0603020202020204" pitchFamily="34" charset="0"/>
                <a:ea typeface="ＭＳ Ｐゴシック" pitchFamily="-123" charset="-128"/>
              </a:rPr>
              <a:t>Faculty Senate Executive Committee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i="1" dirty="0">
              <a:solidFill>
                <a:srgbClr val="333399"/>
              </a:solidFill>
              <a:latin typeface="Trebuchet MS" panose="020B0603020202020204" pitchFamily="34" charset="0"/>
              <a:ea typeface="ＭＳ Ｐゴシック" pitchFamily="-123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333399"/>
                </a:solidFill>
                <a:latin typeface="Trebuchet MS" panose="020B0603020202020204" pitchFamily="34" charset="0"/>
                <a:ea typeface="ＭＳ Ｐゴシック" pitchFamily="-123" charset="-128"/>
              </a:rPr>
              <a:t>Elaine R. Cusker, Associate Dean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333399"/>
                </a:solidFill>
                <a:latin typeface="Trebuchet MS" panose="020B0603020202020204" pitchFamily="34" charset="0"/>
                <a:ea typeface="ＭＳ Ｐゴシック" pitchFamily="-123" charset="-128"/>
              </a:rPr>
              <a:t>James Jensen, Professor Environmental Engineering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93775" y="1490472"/>
            <a:ext cx="5350433" cy="238658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Academic integrity at UB: </a:t>
            </a:r>
            <a:br>
              <a:rPr lang="en-US" dirty="0" smtClean="0">
                <a:latin typeface="Georgia" panose="02040502050405020303" pitchFamily="18" charset="0"/>
              </a:rPr>
            </a:br>
            <a:r>
              <a:rPr lang="en-US" sz="3100" dirty="0" smtClean="0">
                <a:solidFill>
                  <a:srgbClr val="333399"/>
                </a:solidFill>
                <a:latin typeface="Trebuchet MS" panose="020B0603020202020204" pitchFamily="34" charset="0"/>
                <a:ea typeface="ＭＳ Ｐゴシック" pitchFamily="-123" charset="-128"/>
              </a:rPr>
              <a:t>Status </a:t>
            </a:r>
            <a:r>
              <a:rPr lang="en-US" sz="3100" dirty="0">
                <a:solidFill>
                  <a:srgbClr val="333399"/>
                </a:solidFill>
                <a:latin typeface="Trebuchet MS" panose="020B0603020202020204" pitchFamily="34" charset="0"/>
                <a:ea typeface="ＭＳ Ｐゴシック" pitchFamily="-123" charset="-128"/>
              </a:rPr>
              <a:t>&amp; Initiatives</a:t>
            </a:r>
            <a:br>
              <a:rPr lang="en-US" sz="3100" dirty="0">
                <a:solidFill>
                  <a:srgbClr val="333399"/>
                </a:solidFill>
                <a:latin typeface="Trebuchet MS" panose="020B0603020202020204" pitchFamily="34" charset="0"/>
                <a:ea typeface="ＭＳ Ｐゴシック" pitchFamily="-123" charset="-128"/>
              </a:rPr>
            </a:br>
            <a:endParaRPr lang="en-US" sz="31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27100" y="2085363"/>
            <a:ext cx="8319335" cy="4225142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Education &amp; Policy: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	</a:t>
            </a: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Standards and policy education for  students and faculty</a:t>
            </a:r>
            <a:endParaRPr lang="en-US" sz="2400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	</a:t>
            </a: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Simplification of policy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	</a:t>
            </a: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Lack of equity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	</a:t>
            </a: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Pathway for remediation</a:t>
            </a:r>
            <a:endParaRPr lang="en-US" sz="2400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sz="2400" dirty="0" smtClean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Faculty Role: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	</a:t>
            </a: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Educate students for standards of academic integrity in 		classroom and the discipline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	</a:t>
            </a: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Initiate actions for enforcement of university standards 		and policies</a:t>
            </a:r>
          </a:p>
          <a:p>
            <a:pPr lvl="0"/>
            <a:r>
              <a:rPr lang="en-US" sz="165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	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0469" y="363075"/>
            <a:ext cx="8574687" cy="1583140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Georgia" panose="02040502050405020303" pitchFamily="18" charset="0"/>
              </a:rPr>
              <a:t>Academic Integrity – 2015-2016 Campaign: Lessons Learned to Date, Survey &amp; Focus Groups</a:t>
            </a:r>
            <a:endParaRPr lang="en-US" sz="3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72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27100" y="2279176"/>
            <a:ext cx="8319335" cy="4225142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Administrative Role: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	</a:t>
            </a: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Coordinate campus wide orientations 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for faculty and </a:t>
            </a: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		students </a:t>
            </a:r>
            <a:endParaRPr lang="en-US" sz="2400" dirty="0">
              <a:latin typeface="Georgia" panose="02040502050405020303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	Support faculty educational efforts and enforcement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	</a:t>
            </a:r>
            <a:endParaRPr lang="en-US" sz="2400" dirty="0" smtClean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	</a:t>
            </a: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Maintain resources for systematic and transparent 			reporting</a:t>
            </a:r>
            <a:endParaRPr lang="en-US" sz="2400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lvl="0"/>
            <a:r>
              <a:rPr lang="en-US" sz="165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	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0714" y="402832"/>
            <a:ext cx="8654200" cy="1583140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Georgia" panose="02040502050405020303" pitchFamily="18" charset="0"/>
              </a:rPr>
              <a:t>Academic Integrity – 2015-2016 Campaign: Lessons Learned to Date, Survey &amp; Focus Groups</a:t>
            </a:r>
            <a:endParaRPr lang="en-US" sz="3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81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27100" y="1923692"/>
            <a:ext cx="8607570" cy="4580626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Revise policy to address faculty and student concerns regarding:</a:t>
            </a:r>
          </a:p>
          <a:p>
            <a:pPr marL="685792" lvl="1" indent="-342900">
              <a:lnSpc>
                <a:spcPct val="100000"/>
              </a:lnSpc>
              <a:buFont typeface="+mj-lt"/>
              <a:buAutoNum type="alphaLcPeriod"/>
            </a:pPr>
            <a:r>
              <a:rPr lang="en-US" sz="22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Complexity of the process</a:t>
            </a:r>
          </a:p>
          <a:p>
            <a:pPr marL="685792" lvl="1" indent="-342900">
              <a:lnSpc>
                <a:spcPct val="100000"/>
              </a:lnSpc>
              <a:buFont typeface="+mj-lt"/>
              <a:buAutoNum type="alphaLcPeriod"/>
            </a:pPr>
            <a:r>
              <a:rPr lang="en-US" sz="22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Inconsistent application and sanctions</a:t>
            </a:r>
          </a:p>
          <a:p>
            <a:pPr marL="685792" lvl="1" indent="-342900">
              <a:lnSpc>
                <a:spcPct val="100000"/>
              </a:lnSpc>
              <a:buFont typeface="+mj-lt"/>
              <a:buAutoNum type="alphaLcPeriod"/>
            </a:pPr>
            <a:r>
              <a:rPr lang="en-US" sz="2200" dirty="0">
                <a:solidFill>
                  <a:schemeClr val="accent6"/>
                </a:solidFill>
                <a:latin typeface="Georgia" panose="02040502050405020303" pitchFamily="18" charset="0"/>
              </a:rPr>
              <a:t>Revise policy to simplify the appeal level</a:t>
            </a:r>
          </a:p>
          <a:p>
            <a:pPr marL="685792" lvl="1" indent="-342900">
              <a:lnSpc>
                <a:spcPct val="100000"/>
              </a:lnSpc>
              <a:buFont typeface="+mj-lt"/>
              <a:buAutoNum type="alphaLcPeriod"/>
            </a:pPr>
            <a:r>
              <a:rPr lang="en-US" sz="22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Permanent record regardless of level of infraction</a:t>
            </a:r>
          </a:p>
          <a:p>
            <a:pPr marL="685792" lvl="1" indent="-342900">
              <a:lnSpc>
                <a:spcPct val="100000"/>
              </a:lnSpc>
              <a:buFont typeface="+mj-lt"/>
              <a:buAutoNum type="alphaLcPeriod"/>
            </a:pPr>
            <a:r>
              <a:rPr lang="en-US" sz="22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Easier and more transparent reporting</a:t>
            </a:r>
          </a:p>
          <a:p>
            <a:pPr marL="685792" lvl="1" indent="-342900">
              <a:lnSpc>
                <a:spcPct val="100000"/>
              </a:lnSpc>
              <a:buFont typeface="+mj-lt"/>
              <a:buAutoNum type="alphaLcPeriod"/>
            </a:pPr>
            <a:r>
              <a:rPr lang="en-US" sz="22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Little role for students in adjudication or promotion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endParaRPr lang="en-US" sz="2400" dirty="0" smtClean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Establish a campus wide resource for promoting education</a:t>
            </a:r>
          </a:p>
          <a:p>
            <a:r>
              <a:rPr lang="en-US" sz="1650" dirty="0">
                <a:latin typeface="Georgia" panose="02040502050405020303" pitchFamily="18" charset="0"/>
              </a:rPr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5196" y="1164566"/>
            <a:ext cx="7886700" cy="638355"/>
          </a:xfrm>
        </p:spPr>
        <p:txBody>
          <a:bodyPr>
            <a:noAutofit/>
          </a:bodyPr>
          <a:lstStyle/>
          <a:p>
            <a:r>
              <a:rPr lang="en-US" sz="3000" dirty="0">
                <a:latin typeface="Georgia" panose="02040502050405020303" pitchFamily="18" charset="0"/>
              </a:rPr>
              <a:t>2015-2016 </a:t>
            </a:r>
            <a:r>
              <a:rPr lang="en-US" sz="3000" dirty="0" smtClean="0">
                <a:latin typeface="Georgia" panose="02040502050405020303" pitchFamily="18" charset="0"/>
              </a:rPr>
              <a:t>Campaign - Policies &amp; Framework: Draft Recommendations</a:t>
            </a:r>
            <a:endParaRPr lang="en-US" sz="3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6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27100" y="1923692"/>
            <a:ext cx="8607570" cy="4580626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 startAt="3"/>
            </a:pP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Delineate 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minimum standards that allow for unique requirements of certain professional </a:t>
            </a: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schools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 startAt="3"/>
            </a:pPr>
            <a:endParaRPr lang="en-US" sz="2400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marL="342900" lvl="0" indent="-342900">
              <a:lnSpc>
                <a:spcPct val="100000"/>
              </a:lnSpc>
              <a:buFont typeface="+mj-lt"/>
              <a:buAutoNum type="arabicPeriod" startAt="3"/>
            </a:pP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Establish a university Academic Integrity authority with campus wide faculty/student representatives</a:t>
            </a:r>
          </a:p>
          <a:p>
            <a:r>
              <a:rPr lang="en-US" sz="1650" dirty="0">
                <a:latin typeface="Georgia" panose="02040502050405020303" pitchFamily="18" charset="0"/>
              </a:rPr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5196" y="1164566"/>
            <a:ext cx="7886700" cy="638355"/>
          </a:xfrm>
        </p:spPr>
        <p:txBody>
          <a:bodyPr>
            <a:noAutofit/>
          </a:bodyPr>
          <a:lstStyle/>
          <a:p>
            <a:r>
              <a:rPr lang="en-US" sz="3000" dirty="0">
                <a:latin typeface="Georgia" panose="02040502050405020303" pitchFamily="18" charset="0"/>
              </a:rPr>
              <a:t>2015-2016 </a:t>
            </a:r>
            <a:r>
              <a:rPr lang="en-US" sz="3000" dirty="0" smtClean="0">
                <a:latin typeface="Georgia" panose="02040502050405020303" pitchFamily="18" charset="0"/>
              </a:rPr>
              <a:t>Campaign - Policies &amp; Framework: Draft Recommendations</a:t>
            </a:r>
            <a:endParaRPr lang="en-US" sz="3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0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27100" y="1923692"/>
            <a:ext cx="7071973" cy="4580626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Overall emphasis on academic integrity as:</a:t>
            </a:r>
          </a:p>
          <a:p>
            <a:pPr marL="685792" lvl="1" indent="-342900">
              <a:buFont typeface="+mj-lt"/>
              <a:buAutoNum type="alphaLcPeriod"/>
            </a:pPr>
            <a:r>
              <a:rPr lang="en-US" sz="22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A learning and ethics-centered </a:t>
            </a:r>
            <a:r>
              <a:rPr lang="en-US" sz="2200" dirty="0">
                <a:solidFill>
                  <a:schemeClr val="accent6"/>
                </a:solidFill>
                <a:latin typeface="Georgia" panose="02040502050405020303" pitchFamily="18" charset="0"/>
              </a:rPr>
              <a:t>value</a:t>
            </a:r>
          </a:p>
          <a:p>
            <a:pPr marL="685792" lvl="1" indent="-342900">
              <a:buFont typeface="+mj-lt"/>
              <a:buAutoNum type="alphaLcPeriod"/>
            </a:pPr>
            <a:r>
              <a:rPr lang="en-US" sz="22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A </a:t>
            </a:r>
            <a:r>
              <a:rPr lang="en-US" sz="2200" dirty="0">
                <a:solidFill>
                  <a:schemeClr val="accent6"/>
                </a:solidFill>
                <a:latin typeface="Georgia" panose="02040502050405020303" pitchFamily="18" charset="0"/>
              </a:rPr>
              <a:t>core UB value </a:t>
            </a:r>
            <a:r>
              <a:rPr lang="en-US" sz="22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 - who </a:t>
            </a:r>
            <a:r>
              <a:rPr lang="en-US" sz="2200" dirty="0">
                <a:solidFill>
                  <a:schemeClr val="accent6"/>
                </a:solidFill>
                <a:latin typeface="Georgia" panose="02040502050405020303" pitchFamily="18" charset="0"/>
              </a:rPr>
              <a:t>we </a:t>
            </a:r>
            <a:r>
              <a:rPr lang="en-US" sz="22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are</a:t>
            </a:r>
            <a:endParaRPr lang="en-US" sz="2200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marL="685792" lvl="1" indent="-342900">
              <a:buFont typeface="+mj-lt"/>
              <a:buAutoNum type="alphaLcPeriod"/>
            </a:pPr>
            <a:r>
              <a:rPr lang="en-US" sz="22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Foundational </a:t>
            </a:r>
            <a:r>
              <a:rPr lang="en-US" sz="2200" dirty="0">
                <a:solidFill>
                  <a:schemeClr val="accent6"/>
                </a:solidFill>
                <a:latin typeface="Georgia" panose="02040502050405020303" pitchFamily="18" charset="0"/>
              </a:rPr>
              <a:t>to life after </a:t>
            </a:r>
            <a:r>
              <a:rPr lang="en-US" sz="22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UB</a:t>
            </a:r>
          </a:p>
          <a:p>
            <a:pPr marL="685792" lvl="1" indent="-342900">
              <a:buFont typeface="+mj-lt"/>
              <a:buAutoNum type="alphaLcPeriod"/>
            </a:pPr>
            <a:endParaRPr lang="en-US" sz="2200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Communication:</a:t>
            </a:r>
          </a:p>
          <a:p>
            <a:pPr marL="685792" lvl="1" indent="-342900">
              <a:buFont typeface="+mj-lt"/>
              <a:buAutoNum type="alphaLcPeriod"/>
            </a:pPr>
            <a:r>
              <a:rPr lang="en-US" sz="22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Part </a:t>
            </a:r>
            <a:r>
              <a:rPr lang="en-US" sz="2200" dirty="0">
                <a:solidFill>
                  <a:schemeClr val="accent6"/>
                </a:solidFill>
                <a:latin typeface="Georgia" panose="02040502050405020303" pitchFamily="18" charset="0"/>
              </a:rPr>
              <a:t>of UB’s current and future </a:t>
            </a:r>
            <a:r>
              <a:rPr lang="en-US" sz="22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branding</a:t>
            </a:r>
            <a:endParaRPr lang="en-US" sz="2200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marL="685792" lvl="1" indent="-342900">
              <a:buFont typeface="+mj-lt"/>
              <a:buAutoNum type="alphaLcPeriod"/>
            </a:pPr>
            <a:r>
              <a:rPr lang="en-US" sz="22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Messaging to </a:t>
            </a:r>
            <a:r>
              <a:rPr lang="en-US" sz="2200" dirty="0">
                <a:solidFill>
                  <a:schemeClr val="accent6"/>
                </a:solidFill>
                <a:latin typeface="Georgia" panose="02040502050405020303" pitchFamily="18" charset="0"/>
              </a:rPr>
              <a:t>faculty and students from </a:t>
            </a:r>
            <a:r>
              <a:rPr lang="en-US" sz="22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campus leadership</a:t>
            </a:r>
          </a:p>
          <a:p>
            <a:r>
              <a:rPr lang="en-US" sz="1400" dirty="0"/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5196" y="1164566"/>
            <a:ext cx="7886700" cy="638355"/>
          </a:xfrm>
        </p:spPr>
        <p:txBody>
          <a:bodyPr>
            <a:noAutofit/>
          </a:bodyPr>
          <a:lstStyle/>
          <a:p>
            <a:r>
              <a:rPr lang="en-US" sz="3000" dirty="0">
                <a:latin typeface="Georgia" panose="02040502050405020303" pitchFamily="18" charset="0"/>
              </a:rPr>
              <a:t>2015-2016 Campaign - Culture </a:t>
            </a:r>
            <a:r>
              <a:rPr lang="en-US" sz="3000" dirty="0" smtClean="0">
                <a:latin typeface="Georgia" panose="02040502050405020303" pitchFamily="18" charset="0"/>
              </a:rPr>
              <a:t>&amp; Education: Working Recommendations</a:t>
            </a:r>
            <a:endParaRPr lang="en-US" sz="3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1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27100" y="1923692"/>
            <a:ext cx="7071973" cy="4580626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3"/>
            </a:pP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Education elements:</a:t>
            </a:r>
          </a:p>
          <a:p>
            <a:pPr marL="685792" lvl="1" indent="-342900">
              <a:buFont typeface="+mj-lt"/>
              <a:buAutoNum type="alphaLcPeriod"/>
            </a:pPr>
            <a:r>
              <a:rPr lang="en-US" sz="2200" dirty="0">
                <a:solidFill>
                  <a:schemeClr val="accent6"/>
                </a:solidFill>
                <a:latin typeface="Georgia" panose="02040502050405020303" pitchFamily="18" charset="0"/>
              </a:rPr>
              <a:t>New faculty </a:t>
            </a:r>
            <a:r>
              <a:rPr lang="en-US" sz="22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orientation; Workshops delivered by with centralized support; On-line </a:t>
            </a:r>
            <a:r>
              <a:rPr lang="en-US" sz="2200" dirty="0">
                <a:solidFill>
                  <a:schemeClr val="accent6"/>
                </a:solidFill>
                <a:latin typeface="Georgia" panose="02040502050405020303" pitchFamily="18" charset="0"/>
              </a:rPr>
              <a:t>materials</a:t>
            </a:r>
          </a:p>
          <a:p>
            <a:pPr marL="685792" lvl="1" indent="-342900">
              <a:buFont typeface="+mj-lt"/>
              <a:buAutoNum type="alphaLcPeriod"/>
            </a:pPr>
            <a:r>
              <a:rPr lang="en-US" sz="22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Undergraduate Orientation and UB Seminars; Infused in all courses</a:t>
            </a:r>
            <a:endParaRPr lang="en-US" sz="2200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marL="685792" lvl="1" indent="-342900">
              <a:buFont typeface="+mj-lt"/>
              <a:buAutoNum type="alphaLcPeriod"/>
            </a:pPr>
            <a:r>
              <a:rPr lang="en-US" sz="22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Graduate/Professional Students orientations</a:t>
            </a:r>
            <a:r>
              <a:rPr lang="en-US" sz="2200" dirty="0">
                <a:solidFill>
                  <a:schemeClr val="accent6"/>
                </a:solidFill>
                <a:latin typeface="Georgia" panose="02040502050405020303" pitchFamily="18" charset="0"/>
              </a:rPr>
              <a:t>; Infused in all courses</a:t>
            </a:r>
          </a:p>
          <a:p>
            <a:r>
              <a:rPr lang="en-US" sz="1400" dirty="0"/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5196" y="1164566"/>
            <a:ext cx="7886700" cy="638355"/>
          </a:xfrm>
        </p:spPr>
        <p:txBody>
          <a:bodyPr>
            <a:noAutofit/>
          </a:bodyPr>
          <a:lstStyle/>
          <a:p>
            <a:r>
              <a:rPr lang="en-US" sz="3000" dirty="0">
                <a:latin typeface="Georgia" panose="02040502050405020303" pitchFamily="18" charset="0"/>
              </a:rPr>
              <a:t>2015-2016 Campaign - Culture </a:t>
            </a:r>
            <a:r>
              <a:rPr lang="en-US" sz="3000" dirty="0" smtClean="0">
                <a:latin typeface="Georgia" panose="02040502050405020303" pitchFamily="18" charset="0"/>
              </a:rPr>
              <a:t>&amp; Education: Working Recommendations</a:t>
            </a:r>
            <a:endParaRPr lang="en-US" sz="3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307" y="468639"/>
            <a:ext cx="7513606" cy="983411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2015-2016 Campaign </a:t>
            </a:r>
            <a:r>
              <a:rPr lang="en-US" dirty="0" smtClean="0">
                <a:latin typeface="Georgia" panose="02040502050405020303" pitchFamily="18" charset="0"/>
              </a:rPr>
              <a:t>– Next Steps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125" y="1762237"/>
            <a:ext cx="6902931" cy="462862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Finalize </a:t>
            </a:r>
            <a:r>
              <a:rPr lang="en-US" sz="2600" dirty="0">
                <a:solidFill>
                  <a:srgbClr val="002060"/>
                </a:solidFill>
                <a:latin typeface="Georgia" panose="02040502050405020303" pitchFamily="18" charset="0"/>
              </a:rPr>
              <a:t>report and </a:t>
            </a:r>
            <a:r>
              <a:rPr lang="en-US" sz="2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recommendations to Academic &amp; Student Affairs and University Libraries</a:t>
            </a:r>
          </a:p>
          <a:p>
            <a:pPr>
              <a:lnSpc>
                <a:spcPct val="110000"/>
              </a:lnSpc>
            </a:pPr>
            <a:endParaRPr lang="en-US" sz="26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Share and review with </a:t>
            </a:r>
            <a:r>
              <a:rPr lang="en-US" sz="2600" dirty="0">
                <a:solidFill>
                  <a:srgbClr val="002060"/>
                </a:solidFill>
                <a:latin typeface="Georgia" panose="02040502050405020303" pitchFamily="18" charset="0"/>
              </a:rPr>
              <a:t>Faculty Senate, GSA, SA</a:t>
            </a:r>
          </a:p>
          <a:p>
            <a:pPr lvl="1">
              <a:lnSpc>
                <a:spcPct val="110000"/>
              </a:lnSpc>
            </a:pPr>
            <a:endParaRPr lang="en-US" sz="26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Final recommendations to Faculty Senate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Communicate </a:t>
            </a:r>
            <a:r>
              <a:rPr lang="en-US" sz="2600" dirty="0">
                <a:solidFill>
                  <a:srgbClr val="002060"/>
                </a:solidFill>
                <a:latin typeface="Georgia" panose="02040502050405020303" pitchFamily="18" charset="0"/>
              </a:rPr>
              <a:t>e</a:t>
            </a:r>
            <a:r>
              <a:rPr lang="en-US" sz="2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ducational opportunities to campus units</a:t>
            </a:r>
            <a:endParaRPr lang="en-US" sz="26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1"/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18308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7100" y="2189264"/>
            <a:ext cx="7319900" cy="3790483"/>
          </a:xfrm>
        </p:spPr>
        <p:txBody>
          <a:bodyPr anchor="t"/>
          <a:lstStyle/>
          <a:p>
            <a:pPr marL="38100" algn="ctr"/>
            <a:endParaRPr lang="en-US" sz="18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Academic Integrity Prior to 2006 </a:t>
            </a:r>
            <a:endParaRPr lang="en-US" sz="2400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Academic Integrity 2014 Explorations</a:t>
            </a:r>
          </a:p>
          <a:p>
            <a:pPr lvl="1"/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Charge</a:t>
            </a:r>
            <a:endParaRPr lang="en-US" sz="2400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lvl="1"/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Findings</a:t>
            </a:r>
            <a:endParaRPr lang="en-US" sz="2400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marL="0" lvl="1">
              <a:lnSpc>
                <a:spcPts val="1950"/>
              </a:lnSpc>
              <a:spcBef>
                <a:spcPts val="750"/>
              </a:spcBef>
            </a:pPr>
            <a:r>
              <a:rPr lang="en-US" sz="2400" spc="-38" dirty="0">
                <a:solidFill>
                  <a:schemeClr val="accent6"/>
                </a:solidFill>
                <a:latin typeface="Georgia" panose="02040502050405020303" pitchFamily="18" charset="0"/>
              </a:rPr>
              <a:t>Academic Integrity Today</a:t>
            </a:r>
          </a:p>
          <a:p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2015-2016 Campaign</a:t>
            </a:r>
            <a:endParaRPr lang="en-US" sz="2400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lvl="1"/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Charge</a:t>
            </a:r>
          </a:p>
          <a:p>
            <a:pPr lvl="1"/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Process</a:t>
            </a:r>
          </a:p>
          <a:p>
            <a:pPr lvl="1"/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Lessons learned</a:t>
            </a:r>
          </a:p>
          <a:p>
            <a:pPr lvl="1"/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Draft recommendations</a:t>
            </a:r>
            <a:endParaRPr lang="en-US" sz="2400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en-US" sz="18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600" dirty="0" smtClean="0">
                <a:latin typeface="Georgia" panose="02040502050405020303" pitchFamily="18" charset="0"/>
              </a:rPr>
              <a:t>Overview</a:t>
            </a:r>
            <a:endParaRPr lang="en-US" sz="2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6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1765" y="2243930"/>
            <a:ext cx="7464569" cy="379048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Previous 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academic integrity initiatives </a:t>
            </a: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 - 1996 and 2006 </a:t>
            </a:r>
            <a:endParaRPr lang="en-US" sz="2400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Campus wide efforts for greater education, awareness and enforcement. </a:t>
            </a:r>
            <a:endParaRPr lang="en-US" sz="2400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Some revisions to undergraduate policies  - 2006 removed retention sunset clause.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Maintained relative decentralized enforcement and education.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Gradual degradation of efforts and increased inconsistencies in application and sanctions.</a:t>
            </a:r>
            <a:endParaRPr lang="en-US" sz="2400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440" y="685601"/>
            <a:ext cx="7886700" cy="86843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Georgia" panose="02040502050405020303" pitchFamily="18" charset="0"/>
              </a:rPr>
              <a:t>Academic Integrity - Prior to 2006</a:t>
            </a:r>
            <a:endParaRPr lang="en-US" sz="3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7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27101" y="1612794"/>
            <a:ext cx="8160308" cy="3790483"/>
          </a:xfrm>
        </p:spPr>
        <p:txBody>
          <a:bodyPr/>
          <a:lstStyle/>
          <a:p>
            <a:pPr lvl="0" indent="-45720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No comprehensive effort in Academic Integrity programming since 2006</a:t>
            </a:r>
          </a:p>
          <a:p>
            <a:pPr lvl="0" indent="-45720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Academic  &amp; Student Affairs and University Libraries charged a working group to: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Investigate previous UB academic 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integrity initiatives and their effectiveness.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Assess effectiveness of current 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UB programs that promote academic </a:t>
            </a: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integrity.</a:t>
            </a:r>
            <a:endParaRPr lang="en-US" sz="2400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Identify best practices in promoting a culture of Academic Integrity at 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peer </a:t>
            </a: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institutions.</a:t>
            </a:r>
            <a:endParaRPr lang="en-US" sz="2400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Provide recommendations if an academic 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integrity </a:t>
            </a: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initiative is warranted, a process, and potential timeline 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for implementation.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5622" y="635906"/>
            <a:ext cx="8425600" cy="86843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Georgia" panose="02040502050405020303" pitchFamily="18" charset="0"/>
              </a:rPr>
              <a:t>Academic Integrity - 2014 Explorations - Charge</a:t>
            </a:r>
            <a:endParaRPr lang="en-US" sz="3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7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27100" y="1486370"/>
            <a:ext cx="8627448" cy="4580626"/>
          </a:xfrm>
        </p:spPr>
        <p:txBody>
          <a:bodyPr/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Investigate previous UB initiatives 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and their </a:t>
            </a: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effectiveness:</a:t>
            </a:r>
          </a:p>
          <a:p>
            <a:pPr marL="62864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chemeClr val="accent6"/>
                </a:solidFill>
                <a:latin typeface="Georgia" panose="02040502050405020303" pitchFamily="18" charset="0"/>
              </a:rPr>
              <a:t>P</a:t>
            </a:r>
            <a:r>
              <a:rPr lang="en-US" sz="2200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rior campaign in 2006 initiative not sustained</a:t>
            </a:r>
            <a:r>
              <a:rPr lang="en-US" sz="22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. </a:t>
            </a:r>
            <a:endParaRPr lang="en-US" sz="2200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Assess effectiveness of current 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UB </a:t>
            </a: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programs:</a:t>
            </a:r>
          </a:p>
          <a:p>
            <a:pPr marL="62864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Inconsistent orientation of students and faculty, and enforcement of UB policies and sanctions.</a:t>
            </a:r>
            <a:endParaRPr lang="en-US" sz="2200" i="1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Identify best practices to consider in promoting a culture of Academic Integrity at 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peer </a:t>
            </a: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institutions:</a:t>
            </a:r>
          </a:p>
          <a:p>
            <a:pPr marL="62864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Gre</a:t>
            </a:r>
            <a:r>
              <a:rPr lang="en-US" sz="2200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ater student involvement, more efficient processes, remediation for sanctioned students, transparent reporting, effective awareness campaigns.</a:t>
            </a:r>
            <a:endParaRPr lang="en-US" sz="2200" i="1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Recommend a process, and potential timeline 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for </a:t>
            </a: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implementation:</a:t>
            </a:r>
          </a:p>
          <a:p>
            <a:pPr marL="62864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200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Internt’l Center for Academic Integrity Assessment Guide.</a:t>
            </a:r>
            <a:endParaRPr lang="en-US" sz="2200" i="1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0530" y="752093"/>
            <a:ext cx="7886700" cy="638355"/>
          </a:xfrm>
        </p:spPr>
        <p:txBody>
          <a:bodyPr>
            <a:normAutofit fontScale="90000"/>
          </a:bodyPr>
          <a:lstStyle/>
          <a:p>
            <a:r>
              <a:rPr lang="en-US" sz="3000" dirty="0" smtClean="0">
                <a:latin typeface="Georgia" panose="02040502050405020303" pitchFamily="18" charset="0"/>
              </a:rPr>
              <a:t>Academic Integrity - 2014 Explorations: Findings</a:t>
            </a:r>
            <a:endParaRPr lang="en-US" sz="3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4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7100" y="1344438"/>
            <a:ext cx="7319900" cy="3790483"/>
          </a:xfrm>
        </p:spPr>
        <p:txBody>
          <a:bodyPr anchor="t"/>
          <a:lstStyle/>
          <a:p>
            <a:pPr marL="38100" algn="ctr"/>
            <a:endParaRPr lang="en-US" sz="18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Current </a:t>
            </a: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Governing 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R</a:t>
            </a: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equirements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: 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Undergraduate and Graduate policies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Professional school requirements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Education: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Students – orientation &amp; classroom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Faculty – varied by unit; largely by experience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Culture: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Espouse values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Uneven understanding and enforcement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Limited commitment</a:t>
            </a:r>
          </a:p>
          <a:p>
            <a:pPr>
              <a:lnSpc>
                <a:spcPct val="150000"/>
              </a:lnSpc>
            </a:pPr>
            <a:endParaRPr lang="en-US" sz="18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5196" y="780023"/>
            <a:ext cx="7886700" cy="868430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 smtClean="0">
                <a:latin typeface="Georgia" panose="02040502050405020303" pitchFamily="18" charset="0"/>
              </a:rPr>
              <a:t>Academic Integrity at UB Today</a:t>
            </a:r>
            <a:endParaRPr lang="en-US" sz="2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2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25196" y="1710001"/>
            <a:ext cx="8602599" cy="458062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Academic &amp; Student Affairs, and University Libraries Leadership: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sz="2400" dirty="0" smtClean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Appoint 28 member university faculty, staff, student committee to develop a plan to enhance Academic Integrity.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400" i="1" dirty="0" smtClean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To devise and complete a study of the University at Buffalo to identify critical areas of concern regarding the state of academic integrity.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400" i="1" dirty="0" smtClean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Consider </a:t>
            </a:r>
            <a:r>
              <a:rPr lang="en-US" sz="2400" i="1" dirty="0">
                <a:solidFill>
                  <a:schemeClr val="accent6"/>
                </a:solidFill>
                <a:latin typeface="Georgia" panose="02040502050405020303" pitchFamily="18" charset="0"/>
              </a:rPr>
              <a:t>the current methods and programs for promoting academic integrity at </a:t>
            </a:r>
            <a:r>
              <a:rPr lang="en-US" sz="2400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UB; are these </a:t>
            </a:r>
            <a:r>
              <a:rPr lang="en-US" sz="2400" i="1" dirty="0">
                <a:solidFill>
                  <a:schemeClr val="accent6"/>
                </a:solidFill>
                <a:latin typeface="Georgia" panose="02040502050405020303" pitchFamily="18" charset="0"/>
              </a:rPr>
              <a:t>approaches </a:t>
            </a:r>
            <a:r>
              <a:rPr lang="en-US" sz="2400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creating a culture of integrity.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5196" y="1164566"/>
            <a:ext cx="7886700" cy="638355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Georgia" panose="02040502050405020303" pitchFamily="18" charset="0"/>
              </a:rPr>
              <a:t>Academic Integrity – 2015-2016 Campaign: Charge</a:t>
            </a:r>
            <a:endParaRPr lang="en-US" sz="3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48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25196" y="1710001"/>
            <a:ext cx="8602599" cy="458062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sz="2400" dirty="0" smtClean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en-US" sz="2400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Recommend specific programs for promoting </a:t>
            </a:r>
            <a:r>
              <a:rPr lang="en-US" sz="2400" i="1" dirty="0">
                <a:solidFill>
                  <a:schemeClr val="accent6"/>
                </a:solidFill>
                <a:latin typeface="Georgia" panose="02040502050405020303" pitchFamily="18" charset="0"/>
              </a:rPr>
              <a:t>and enforcing academic integrity.  </a:t>
            </a:r>
            <a:endParaRPr lang="en-US" sz="2400" i="1" dirty="0" smtClean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4"/>
            </a:pPr>
            <a:endParaRPr lang="en-US" sz="2400" i="1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en-US" sz="2400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Review and assess current </a:t>
            </a:r>
            <a:r>
              <a:rPr lang="en-US" sz="2400" i="1" dirty="0">
                <a:solidFill>
                  <a:schemeClr val="accent6"/>
                </a:solidFill>
                <a:latin typeface="Georgia" panose="02040502050405020303" pitchFamily="18" charset="0"/>
              </a:rPr>
              <a:t>faculty senate academic integrity policies </a:t>
            </a:r>
            <a:r>
              <a:rPr lang="en-US" sz="2400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to determine effectiveness.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4"/>
            </a:pPr>
            <a:endParaRPr lang="en-US" sz="2400" i="1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en-US" sz="2400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Prepare </a:t>
            </a:r>
            <a:r>
              <a:rPr lang="en-US" sz="2400" i="1" dirty="0">
                <a:solidFill>
                  <a:schemeClr val="accent6"/>
                </a:solidFill>
                <a:latin typeface="Georgia" panose="02040502050405020303" pitchFamily="18" charset="0"/>
              </a:rPr>
              <a:t>a final report </a:t>
            </a:r>
            <a:r>
              <a:rPr lang="en-US" sz="2400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that </a:t>
            </a:r>
            <a:r>
              <a:rPr lang="en-US" sz="2400" i="1" dirty="0">
                <a:solidFill>
                  <a:schemeClr val="accent6"/>
                </a:solidFill>
                <a:latin typeface="Georgia" panose="02040502050405020303" pitchFamily="18" charset="0"/>
              </a:rPr>
              <a:t>recommends a potential plan of action to promote a culture of </a:t>
            </a:r>
            <a:r>
              <a:rPr lang="en-US" sz="2400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integrity and as needed reforms to the current policies.</a:t>
            </a:r>
            <a:endParaRPr lang="en-US" sz="2400" i="1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r>
              <a:rPr lang="en-US" sz="1400" dirty="0"/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5196" y="1164566"/>
            <a:ext cx="7886700" cy="638355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Georgia" panose="02040502050405020303" pitchFamily="18" charset="0"/>
              </a:rPr>
              <a:t>Academic Integrity – 2015-2016 Campaign: Charge continued</a:t>
            </a:r>
            <a:endParaRPr lang="en-US" sz="3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8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1766" y="1702873"/>
            <a:ext cx="8319335" cy="4580626"/>
          </a:xfrm>
        </p:spPr>
        <p:txBody>
          <a:bodyPr/>
          <a:lstStyle/>
          <a:p>
            <a:pPr lvl="0"/>
            <a:endParaRPr lang="en-US" sz="1650" dirty="0" smtClean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Fall 2015 to Spring 2016: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	</a:t>
            </a: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Subcommittees: Survey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, </a:t>
            </a: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Best Practices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, </a:t>
            </a: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Faculty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, </a:t>
            </a: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Student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, </a:t>
            </a: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		and Professional 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S</a:t>
            </a: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chools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	</a:t>
            </a: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Survey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: &gt;4,000 student and 400 faculty responses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	Focus 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groups: Students, faculty, </a:t>
            </a: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and professional schools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Spring 2016 to Fall 2016: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	</a:t>
            </a: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Data analysis of survey and focus groups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sz="2400" dirty="0" smtClean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Fall 2016 to January 2017: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	</a:t>
            </a: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Reconvened with Policies &amp; Framework and Culture &amp; 		Education subcommittees</a:t>
            </a:r>
          </a:p>
          <a:p>
            <a:pPr lvl="0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5196" y="1164566"/>
            <a:ext cx="7886700" cy="638355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Georgia" panose="02040502050405020303" pitchFamily="18" charset="0"/>
              </a:rPr>
              <a:t>Academic Integrity – 2015-2016 Campaign: Process</a:t>
            </a:r>
            <a:endParaRPr lang="en-US" sz="3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08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B Powerpoint Template">
  <a:themeElements>
    <a:clrScheme name="Custom 2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3447</TotalTime>
  <Words>746</Words>
  <Application>Microsoft Office PowerPoint</Application>
  <PresentationFormat>On-screen Show (4:3)</PresentationFormat>
  <Paragraphs>139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Georgia</vt:lpstr>
      <vt:lpstr>LucidaGrande</vt:lpstr>
      <vt:lpstr>Trebuchet MS</vt:lpstr>
      <vt:lpstr>UB Powerpoint Template</vt:lpstr>
      <vt:lpstr>Academic integrity at UB:  Status &amp; Initiatives </vt:lpstr>
      <vt:lpstr>Overview</vt:lpstr>
      <vt:lpstr>Academic Integrity - Prior to 2006</vt:lpstr>
      <vt:lpstr>Academic Integrity - 2014 Explorations - Charge</vt:lpstr>
      <vt:lpstr>Academic Integrity - 2014 Explorations: Findings</vt:lpstr>
      <vt:lpstr>Academic Integrity at UB Today</vt:lpstr>
      <vt:lpstr>Academic Integrity – 2015-2016 Campaign: Charge</vt:lpstr>
      <vt:lpstr>Academic Integrity – 2015-2016 Campaign: Charge continued</vt:lpstr>
      <vt:lpstr>Academic Integrity – 2015-2016 Campaign: Process</vt:lpstr>
      <vt:lpstr>Academic Integrity – 2015-2016 Campaign: Lessons Learned to Date, Survey &amp; Focus Groups</vt:lpstr>
      <vt:lpstr>Academic Integrity – 2015-2016 Campaign: Lessons Learned to Date, Survey &amp; Focus Groups</vt:lpstr>
      <vt:lpstr>2015-2016 Campaign - Policies &amp; Framework: Draft Recommendations</vt:lpstr>
      <vt:lpstr>2015-2016 Campaign - Policies &amp; Framework: Draft Recommendations</vt:lpstr>
      <vt:lpstr>2015-2016 Campaign - Culture &amp; Education: Working Recommendations</vt:lpstr>
      <vt:lpstr>2015-2016 Campaign - Culture &amp; Education: Working Recommendations</vt:lpstr>
      <vt:lpstr>2015-2016 Campaign – Next Steps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 Powerpoint Template</dc:title>
  <dc:subject/>
  <dc:creator>Microsoft Office User</dc:creator>
  <cp:keywords/>
  <dc:description/>
  <cp:lastModifiedBy>Cusker, Elaine</cp:lastModifiedBy>
  <cp:revision>303</cp:revision>
  <cp:lastPrinted>2016-07-18T17:32:49Z</cp:lastPrinted>
  <dcterms:created xsi:type="dcterms:W3CDTF">2016-06-28T14:05:07Z</dcterms:created>
  <dcterms:modified xsi:type="dcterms:W3CDTF">2017-01-26T18:40:59Z</dcterms:modified>
  <cp:category/>
</cp:coreProperties>
</file>